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319" r:id="rId3"/>
    <p:sldId id="321" r:id="rId4"/>
    <p:sldId id="296" r:id="rId5"/>
    <p:sldId id="297" r:id="rId6"/>
    <p:sldId id="262" r:id="rId7"/>
    <p:sldId id="322" r:id="rId8"/>
    <p:sldId id="286" r:id="rId9"/>
    <p:sldId id="300" r:id="rId10"/>
    <p:sldId id="301" r:id="rId11"/>
    <p:sldId id="302" r:id="rId12"/>
    <p:sldId id="304" r:id="rId13"/>
    <p:sldId id="303" r:id="rId14"/>
    <p:sldId id="305" r:id="rId15"/>
    <p:sldId id="306" r:id="rId16"/>
    <p:sldId id="325" r:id="rId17"/>
    <p:sldId id="309" r:id="rId18"/>
    <p:sldId id="310" r:id="rId19"/>
    <p:sldId id="311" r:id="rId20"/>
    <p:sldId id="324" r:id="rId21"/>
    <p:sldId id="323" r:id="rId22"/>
    <p:sldId id="318" r:id="rId23"/>
    <p:sldId id="32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21">
          <p15:clr>
            <a:srgbClr val="A4A3A4"/>
          </p15:clr>
        </p15:guide>
        <p15:guide id="2" pos="15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8F64"/>
    <a:srgbClr val="CBAE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 autoAdjust="0"/>
    <p:restoredTop sz="94689" autoAdjust="0"/>
  </p:normalViewPr>
  <p:slideViewPr>
    <p:cSldViewPr snapToGrid="0" snapToObjects="1" showGuides="1">
      <p:cViewPr varScale="1">
        <p:scale>
          <a:sx n="110" d="100"/>
          <a:sy n="110" d="100"/>
        </p:scale>
        <p:origin x="1644" y="108"/>
      </p:cViewPr>
      <p:guideLst>
        <p:guide orient="horz" pos="4121"/>
        <p:guide pos="15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FDA7F-6B67-E34B-AE86-8ABD310558F1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32FA88-664E-4D4B-A772-CB6576AC4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50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2FA88-664E-4D4B-A772-CB6576AC49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115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Deal with those more thorny issues that also tend to need more resourcing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2FA88-664E-4D4B-A772-CB6576AC498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1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9D809-7260-6643-8845-0EDB2E4B422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18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7B976-74CE-0145-A8F8-958B7EDD6807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31410-5604-364C-8616-557E21CEC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287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7B976-74CE-0145-A8F8-958B7EDD6807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31410-5604-364C-8616-557E21CEC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8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7B976-74CE-0145-A8F8-958B7EDD6807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31410-5604-364C-8616-557E21CEC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72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7B976-74CE-0145-A8F8-958B7EDD6807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31410-5604-364C-8616-557E21CEC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98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7B976-74CE-0145-A8F8-958B7EDD6807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31410-5604-364C-8616-557E21CEC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391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7B976-74CE-0145-A8F8-958B7EDD6807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31410-5604-364C-8616-557E21CEC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4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7B976-74CE-0145-A8F8-958B7EDD6807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31410-5604-364C-8616-557E21CEC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01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7B976-74CE-0145-A8F8-958B7EDD6807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31410-5604-364C-8616-557E21CEC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65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7B976-74CE-0145-A8F8-958B7EDD6807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31410-5604-364C-8616-557E21CEC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75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7B976-74CE-0145-A8F8-958B7EDD6807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31410-5604-364C-8616-557E21CEC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37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7B976-74CE-0145-A8F8-958B7EDD6807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31410-5604-364C-8616-557E21CEC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04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7B976-74CE-0145-A8F8-958B7EDD6807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31410-5604-364C-8616-557E21CEC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39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hyperlink" Target="http://bit.ly/EDIblo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ncl.ac.uk/medicalsciences/about/equality-diversity" TargetMode="External"/><Relationship Id="rId5" Type="http://schemas.openxmlformats.org/officeDocument/2006/relationships/hyperlink" Target="mailto:FMS.Diversity@ncl.ac.uk" TargetMode="External"/><Relationship Id="rId4" Type="http://schemas.openxmlformats.org/officeDocument/2006/relationships/hyperlink" Target="mailto:Ann.Armstrong@ncl.ac.uk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325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082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505" y="259438"/>
            <a:ext cx="8876726" cy="984526"/>
          </a:xfrm>
          <a:solidFill>
            <a:schemeClr val="bg1">
              <a:alpha val="86000"/>
            </a:schemeClr>
          </a:solidFill>
        </p:spPr>
        <p:txBody>
          <a:bodyPr>
            <a:normAutofit/>
          </a:bodyPr>
          <a:lstStyle/>
          <a:p>
            <a:r>
              <a:rPr lang="en-US" sz="4000" dirty="0" smtClean="0"/>
              <a:t>Thinking Big: Our Faculty approach to EDI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2624" y="4574161"/>
            <a:ext cx="6646052" cy="1801156"/>
          </a:xfrm>
          <a:solidFill>
            <a:srgbClr val="FFFFFF">
              <a:alpha val="77000"/>
            </a:srgbClr>
          </a:solidFill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chemeClr val="tx1"/>
                </a:solidFill>
              </a:rPr>
              <a:t>Prof Candy Rowe</a:t>
            </a:r>
          </a:p>
          <a:p>
            <a:pPr>
              <a:lnSpc>
                <a:spcPct val="7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Faculty of Medical Sciences (FMS)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NTg4NjA0.jpg-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92" y="5717196"/>
            <a:ext cx="1542088" cy="545662"/>
          </a:xfrm>
          <a:prstGeom prst="rect">
            <a:avLst/>
          </a:prstGeom>
        </p:spPr>
      </p:pic>
      <p:pic>
        <p:nvPicPr>
          <p:cNvPr id="8" name="Picture 7" descr="image00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795" y="5632824"/>
            <a:ext cx="871832" cy="655950"/>
          </a:xfrm>
          <a:prstGeom prst="rect">
            <a:avLst/>
          </a:prstGeom>
        </p:spPr>
      </p:pic>
      <p:pic>
        <p:nvPicPr>
          <p:cNvPr id="9" name="Picture 8" descr="image0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079" y="5632824"/>
            <a:ext cx="1195598" cy="655951"/>
          </a:xfrm>
          <a:prstGeom prst="rect">
            <a:avLst/>
          </a:prstGeom>
        </p:spPr>
      </p:pic>
      <p:pic>
        <p:nvPicPr>
          <p:cNvPr id="10" name="Picture 9" descr="H:\My Pictures\BDF Main_Logo_RGB_highres_300dpi (002)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973" y="5632824"/>
            <a:ext cx="885540" cy="6300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976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9882" y="744790"/>
            <a:ext cx="7894089" cy="12023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00892" y="866380"/>
            <a:ext cx="62554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EDI Strategy Group </a:t>
            </a:r>
            <a:r>
              <a:rPr lang="en-US" sz="2800" dirty="0" smtClean="0"/>
              <a:t>with Faculty oversight</a:t>
            </a:r>
          </a:p>
          <a:p>
            <a:pPr algn="ctr"/>
            <a:r>
              <a:rPr lang="en-US" sz="2800" dirty="0" smtClean="0"/>
              <a:t>Co-chaired: Director of EDI &amp; Faculty PVC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659882" y="2153617"/>
            <a:ext cx="7894089" cy="12023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48084" y="2275207"/>
            <a:ext cx="7299319" cy="9541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EDI Vision and Strategy 2018-2023</a:t>
            </a:r>
            <a:endParaRPr lang="en-US" sz="2800" dirty="0" smtClean="0"/>
          </a:p>
          <a:p>
            <a:r>
              <a:rPr lang="en-US" sz="2800" dirty="0" smtClean="0"/>
              <a:t>Involving senior management, staff and students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021994" y="4016967"/>
            <a:ext cx="48269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/>
              <a:t>Increase visible leadership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Set pace and direction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Increase engagement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8838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07865"/>
            <a:ext cx="7772400" cy="1470025"/>
          </a:xfrm>
        </p:spPr>
        <p:txBody>
          <a:bodyPr/>
          <a:lstStyle/>
          <a:p>
            <a:r>
              <a:rPr lang="en-US" sz="8000" dirty="0" smtClean="0"/>
              <a:t>2</a:t>
            </a:r>
            <a:r>
              <a:rPr lang="en-US" sz="60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GB" dirty="0" smtClean="0"/>
              <a:t>We can tackle </a:t>
            </a:r>
            <a:r>
              <a:rPr lang="en-GB" dirty="0"/>
              <a:t>bigger issues that lie outside the immediate control of </a:t>
            </a:r>
            <a:r>
              <a:rPr lang="en-GB" dirty="0" smtClean="0"/>
              <a:t>individual units </a:t>
            </a:r>
            <a:r>
              <a:rPr lang="en-GB" dirty="0"/>
              <a:t>with more resource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131674" y="6131635"/>
            <a:ext cx="3104663" cy="3848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3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12118" y="4152493"/>
            <a:ext cx="3104663" cy="3848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58119" y="668812"/>
            <a:ext cx="7894089" cy="23372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24983" y="738018"/>
            <a:ext cx="4759291" cy="2246769"/>
          </a:xfrm>
          <a:prstGeom prst="rect">
            <a:avLst/>
          </a:prstGeom>
          <a:solidFill>
            <a:srgbClr val="B3A2C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Parenting &amp; Childcare Review 2017</a:t>
            </a:r>
            <a:endParaRPr lang="en-US" sz="2800" dirty="0" smtClean="0"/>
          </a:p>
          <a:p>
            <a:pPr algn="ctr"/>
            <a:r>
              <a:rPr lang="en-US" sz="2800" dirty="0" smtClean="0"/>
              <a:t>£15K, 600 staff/students surveyed, 3-year funded action plan (2018-21)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652358" y="3185457"/>
            <a:ext cx="7894089" cy="1549858"/>
          </a:xfrm>
          <a:prstGeom prst="rect">
            <a:avLst/>
          </a:prstGeom>
          <a:solidFill>
            <a:srgbClr val="CCC1DA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5143" y="3229195"/>
            <a:ext cx="7826156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Academic Returners’ </a:t>
            </a:r>
            <a:r>
              <a:rPr lang="en-US" sz="2800" b="1" dirty="0" err="1" smtClean="0"/>
              <a:t>Programme</a:t>
            </a:r>
            <a:endParaRPr lang="en-US" sz="2800" dirty="0" smtClean="0"/>
          </a:p>
          <a:p>
            <a:pPr algn="ctr"/>
            <a:r>
              <a:rPr lang="en-US" sz="2800" dirty="0" smtClean="0"/>
              <a:t>£70K p.a., flexible scheme to support </a:t>
            </a:r>
            <a:r>
              <a:rPr lang="en-US" sz="2800" dirty="0" err="1" smtClean="0"/>
              <a:t>carers</a:t>
            </a:r>
            <a:r>
              <a:rPr lang="en-US" sz="2800" dirty="0" smtClean="0"/>
              <a:t> returning after a period of extended leave</a:t>
            </a:r>
            <a:endParaRPr lang="en-US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76" y="844970"/>
            <a:ext cx="2790678" cy="197367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1639985" y="5004822"/>
            <a:ext cx="55909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/>
              <a:t>Use resources more effectively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Reduce duplication of effort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Achieve Faculty-wide change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1190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07865"/>
            <a:ext cx="7772400" cy="1470025"/>
          </a:xfrm>
        </p:spPr>
        <p:txBody>
          <a:bodyPr/>
          <a:lstStyle/>
          <a:p>
            <a:r>
              <a:rPr lang="en-US" sz="8000" dirty="0" smtClean="0"/>
              <a:t>3</a:t>
            </a:r>
            <a:r>
              <a:rPr lang="en-US" sz="60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 can </a:t>
            </a:r>
            <a:r>
              <a:rPr lang="en-US" dirty="0"/>
              <a:t>better embed </a:t>
            </a:r>
            <a:r>
              <a:rPr lang="en-US" dirty="0" smtClean="0"/>
              <a:t>EDI </a:t>
            </a:r>
            <a:r>
              <a:rPr lang="en-US" dirty="0"/>
              <a:t>across Faculty business </a:t>
            </a:r>
          </a:p>
        </p:txBody>
      </p:sp>
      <p:sp>
        <p:nvSpPr>
          <p:cNvPr id="3" name="Rectangle 2"/>
          <p:cNvSpPr/>
          <p:nvPr/>
        </p:nvSpPr>
        <p:spPr>
          <a:xfrm>
            <a:off x="5131674" y="6131635"/>
            <a:ext cx="3104663" cy="3848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7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46923" y="654084"/>
            <a:ext cx="7894089" cy="1509895"/>
          </a:xfrm>
          <a:prstGeom prst="rect">
            <a:avLst/>
          </a:prstGeom>
          <a:solidFill>
            <a:srgbClr val="D99694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46923" y="736800"/>
            <a:ext cx="7894090" cy="13849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effectLst/>
              </a:rPr>
              <a:t>Annual EDI Review of student data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effectLst/>
              </a:rPr>
              <a:t>Established an annual review with our Faculty Learning and Teaching Committee</a:t>
            </a:r>
            <a:endParaRPr lang="en-US" sz="280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6922" y="2306662"/>
            <a:ext cx="7894089" cy="1467711"/>
          </a:xfrm>
          <a:prstGeom prst="rect">
            <a:avLst/>
          </a:prstGeom>
          <a:solidFill>
            <a:srgbClr val="E6B9B8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46922" y="2389378"/>
            <a:ext cx="7894090" cy="1384995"/>
          </a:xfrm>
          <a:prstGeom prst="rect">
            <a:avLst/>
          </a:prstGeom>
          <a:solidFill>
            <a:srgbClr val="E6B9B8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EDI in Role Descriptors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Currently exploring where we can embed responsibility for EDI in key roles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6992" y="5157093"/>
            <a:ext cx="68033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Embed EDI in to the work of different committees and leadership roles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Establish a shared responsibility for EDI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631305" y="3931971"/>
            <a:ext cx="7894089" cy="10368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31305" y="4014686"/>
            <a:ext cx="7894090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Commit to principles of 30% Club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All our committees have at least 30% women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14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07865"/>
            <a:ext cx="7772400" cy="1470025"/>
          </a:xfrm>
        </p:spPr>
        <p:txBody>
          <a:bodyPr/>
          <a:lstStyle/>
          <a:p>
            <a:r>
              <a:rPr lang="en-US" sz="8000" dirty="0" smtClean="0"/>
              <a:t>4</a:t>
            </a:r>
            <a:r>
              <a:rPr lang="en-US" sz="60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GB" dirty="0" smtClean="0"/>
              <a:t>Pooling </a:t>
            </a:r>
            <a:r>
              <a:rPr lang="en-GB" dirty="0"/>
              <a:t>data </a:t>
            </a:r>
            <a:r>
              <a:rPr lang="en-GB" dirty="0" smtClean="0"/>
              <a:t>helps us identify </a:t>
            </a:r>
            <a:r>
              <a:rPr lang="en-GB" dirty="0"/>
              <a:t>issues and give new </a:t>
            </a:r>
            <a:r>
              <a:rPr lang="en-GB" dirty="0" smtClean="0"/>
              <a:t>perspectives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131674" y="6131635"/>
            <a:ext cx="3104663" cy="3848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6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220" y="129580"/>
            <a:ext cx="8915271" cy="472965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46" y="740706"/>
            <a:ext cx="8600297" cy="3224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2605" y="3922657"/>
            <a:ext cx="8025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1</a:t>
            </a:r>
            <a:r>
              <a:rPr lang="en-US" sz="2800" dirty="0" smtClean="0"/>
              <a:t>2% of female research staff are BME </a:t>
            </a:r>
          </a:p>
          <a:p>
            <a:pPr algn="ctr"/>
            <a:r>
              <a:rPr lang="en-US" sz="2800" dirty="0" smtClean="0"/>
              <a:t>=&gt; 7% of academic female staff are BME 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910129" y="5186234"/>
            <a:ext cx="72512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We can look at </a:t>
            </a:r>
            <a:r>
              <a:rPr lang="en-US" sz="2800" dirty="0" err="1" smtClean="0"/>
              <a:t>intersectionality</a:t>
            </a:r>
            <a:r>
              <a:rPr lang="en-US" sz="2800" dirty="0" smtClean="0"/>
              <a:t> for the first time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Patterns emerge that were previously hidden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177258" y="165654"/>
            <a:ext cx="4850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Intersection of gender and race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8263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220" y="129580"/>
            <a:ext cx="8915271" cy="472965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2605" y="3922657"/>
            <a:ext cx="8025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42% Professorial hires were women</a:t>
            </a:r>
          </a:p>
          <a:p>
            <a:pPr algn="ctr"/>
            <a:r>
              <a:rPr lang="en-US" sz="2800" dirty="0" smtClean="0"/>
              <a:t>43% Promotions to Chair were women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328590" y="165654"/>
            <a:ext cx="6548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Increasing proportion of female professors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910129" y="5186234"/>
            <a:ext cx="72512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We can look at </a:t>
            </a:r>
            <a:r>
              <a:rPr lang="en-US" sz="2800" dirty="0" err="1" smtClean="0"/>
              <a:t>intersectionality</a:t>
            </a:r>
            <a:r>
              <a:rPr lang="en-US" sz="2800" dirty="0" smtClean="0"/>
              <a:t> for the first time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Patterns emerge that were previously hidden</a:t>
            </a:r>
            <a:endParaRPr lang="en-US" sz="2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77545" y="1384238"/>
            <a:ext cx="972483" cy="2154938"/>
          </a:xfrm>
          <a:prstGeom prst="rect">
            <a:avLst/>
          </a:prstGeom>
        </p:spPr>
      </p:pic>
      <p:pic>
        <p:nvPicPr>
          <p:cNvPr id="13" name="Content Placeholder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5579" y="1408138"/>
            <a:ext cx="972484" cy="215493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17286" y="1437090"/>
            <a:ext cx="494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M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58407" y="1458310"/>
            <a:ext cx="494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443726" y="2158873"/>
            <a:ext cx="7646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45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95960" y="2158873"/>
            <a:ext cx="7646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129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86302" y="753367"/>
            <a:ext cx="14152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2012/13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07112" y="3447511"/>
            <a:ext cx="1950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26% Female</a:t>
            </a:r>
            <a:endParaRPr lang="en-US" sz="2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08982" y="1384238"/>
            <a:ext cx="972483" cy="2154938"/>
          </a:xfrm>
          <a:prstGeom prst="rect">
            <a:avLst/>
          </a:prstGeom>
        </p:spPr>
      </p:pic>
      <p:pic>
        <p:nvPicPr>
          <p:cNvPr id="21" name="Content Placeholder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57016" y="1408138"/>
            <a:ext cx="972484" cy="215493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748723" y="1437090"/>
            <a:ext cx="494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M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89844" y="1458310"/>
            <a:ext cx="494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475163" y="2158873"/>
            <a:ext cx="7646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59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627397" y="2158873"/>
            <a:ext cx="7646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110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14066" y="753367"/>
            <a:ext cx="14152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2016/17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5459978" y="3448267"/>
            <a:ext cx="1950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35% Female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724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4813" y="2407865"/>
            <a:ext cx="8431261" cy="1470025"/>
          </a:xfrm>
        </p:spPr>
        <p:txBody>
          <a:bodyPr/>
          <a:lstStyle/>
          <a:p>
            <a:r>
              <a:rPr lang="en-US" sz="8000" dirty="0" smtClean="0"/>
              <a:t>5</a:t>
            </a:r>
            <a:r>
              <a:rPr lang="en-US" sz="60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GB" dirty="0"/>
              <a:t>Free-up time from making multiple (often overlapping) </a:t>
            </a:r>
            <a:r>
              <a:rPr lang="en-GB" dirty="0" smtClean="0"/>
              <a:t>Athena SWAN applications </a:t>
            </a:r>
            <a:r>
              <a:rPr lang="en-GB" dirty="0"/>
              <a:t>to work as a </a:t>
            </a:r>
            <a:r>
              <a:rPr lang="en-GB" dirty="0" smtClean="0"/>
              <a:t>team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131674" y="6131635"/>
            <a:ext cx="3104663" cy="3848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3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66334" y="2145259"/>
            <a:ext cx="3104663" cy="3848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793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20460" y="313585"/>
            <a:ext cx="7894089" cy="12023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61690" y="435175"/>
            <a:ext cx="5993297" cy="954107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/>
              <a:t>Harmonising</a:t>
            </a:r>
            <a:r>
              <a:rPr lang="en-US" sz="2800" b="1" dirty="0" smtClean="0"/>
              <a:t> data capture methods</a:t>
            </a:r>
            <a:endParaRPr lang="en-US" sz="2800" dirty="0" smtClean="0"/>
          </a:p>
          <a:p>
            <a:r>
              <a:rPr lang="en-US" sz="2800" dirty="0" smtClean="0"/>
              <a:t>E.g. </a:t>
            </a:r>
            <a:r>
              <a:rPr lang="en-US" sz="2800" dirty="0"/>
              <a:t>E</a:t>
            </a:r>
            <a:r>
              <a:rPr lang="en-US" sz="2800" dirty="0" smtClean="0"/>
              <a:t>xit questionnaires, Culture surveys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620460" y="1721690"/>
            <a:ext cx="7894089" cy="12023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81056" y="1810330"/>
            <a:ext cx="7134685" cy="954107"/>
          </a:xfrm>
          <a:prstGeom prst="rect">
            <a:avLst/>
          </a:prstGeom>
          <a:solidFill>
            <a:srgbClr val="D7E4BD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Improving inductions</a:t>
            </a:r>
            <a:endParaRPr lang="en-US" sz="2800" dirty="0" smtClean="0"/>
          </a:p>
          <a:p>
            <a:r>
              <a:rPr lang="en-US" sz="2800" dirty="0" smtClean="0"/>
              <a:t>Including embedding EDI for all staff &amp; students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192202" y="4761295"/>
            <a:ext cx="68033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Increase the sharing of good practice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Staff can lead on Faculty-wide initiatives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I</a:t>
            </a:r>
            <a:r>
              <a:rPr lang="en-US" sz="2800" dirty="0" smtClean="0"/>
              <a:t>ncrease </a:t>
            </a:r>
            <a:r>
              <a:rPr lang="en-US" sz="2800" dirty="0"/>
              <a:t>the pace of </a:t>
            </a:r>
            <a:r>
              <a:rPr lang="en-US" sz="2800" dirty="0" smtClean="0"/>
              <a:t>change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5076185" y="3567539"/>
            <a:ext cx="3104663" cy="3848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793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30311" y="3143970"/>
            <a:ext cx="7894089" cy="12023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63408" y="3232610"/>
            <a:ext cx="6989689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Workload allocation model</a:t>
            </a:r>
            <a:endParaRPr lang="en-US" sz="2800" dirty="0" smtClean="0"/>
          </a:p>
          <a:p>
            <a:r>
              <a:rPr lang="en-US" sz="2800" dirty="0" smtClean="0"/>
              <a:t>Work together to design and test a new model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4968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505" y="259438"/>
            <a:ext cx="8876726" cy="984526"/>
          </a:xfrm>
          <a:solidFill>
            <a:schemeClr val="bg1">
              <a:alpha val="86000"/>
            </a:schemeClr>
          </a:solidFill>
        </p:spPr>
        <p:txBody>
          <a:bodyPr>
            <a:normAutofit/>
          </a:bodyPr>
          <a:lstStyle/>
          <a:p>
            <a:r>
              <a:rPr lang="en-US" sz="4000" dirty="0" smtClean="0"/>
              <a:t>My role and the EDI Team in the Faculty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596102" y="1386502"/>
            <a:ext cx="8215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Director of Equality, Diversity and </a:t>
            </a:r>
            <a:r>
              <a:rPr lang="en-US" sz="2400" b="1" dirty="0"/>
              <a:t>I</a:t>
            </a:r>
            <a:r>
              <a:rPr lang="en-US" sz="2400" b="1" dirty="0" smtClean="0"/>
              <a:t>nclusion: </a:t>
            </a:r>
            <a:r>
              <a:rPr lang="en-US" sz="2400" dirty="0" smtClean="0"/>
              <a:t>To be the strategic lead for EDI in the Faculty, and develop and implement policies, initiatives and cultural change in support of equality, diversity and inclusion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2712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1969700" y="1532422"/>
            <a:ext cx="4976176" cy="1396077"/>
          </a:xfrm>
          <a:prstGeom prst="wedgeEllipseCallout">
            <a:avLst>
              <a:gd name="adj1" fmla="val 63211"/>
              <a:gd name="adj2" fmla="val -9857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Callout 1"/>
          <p:cNvSpPr/>
          <p:nvPr/>
        </p:nvSpPr>
        <p:spPr>
          <a:xfrm>
            <a:off x="155472" y="103663"/>
            <a:ext cx="6647826" cy="1697493"/>
          </a:xfrm>
          <a:prstGeom prst="wedgeEllipseCallout">
            <a:avLst>
              <a:gd name="adj1" fmla="val 60706"/>
              <a:gd name="adj2" fmla="val -33684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94120" y="375780"/>
            <a:ext cx="535195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“We don’t know enough about what the Faculty is doing to advance equality, diversity and inclusion.”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321635" y="1922877"/>
            <a:ext cx="4227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“Isn’t Athena SWAN application just box ticking?”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0038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1969700" y="1532422"/>
            <a:ext cx="4976176" cy="1396077"/>
          </a:xfrm>
          <a:prstGeom prst="wedgeEllipseCallout">
            <a:avLst>
              <a:gd name="adj1" fmla="val 63211"/>
              <a:gd name="adj2" fmla="val -9857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Callout 1"/>
          <p:cNvSpPr/>
          <p:nvPr/>
        </p:nvSpPr>
        <p:spPr>
          <a:xfrm>
            <a:off x="155472" y="103663"/>
            <a:ext cx="6647826" cy="1697493"/>
          </a:xfrm>
          <a:prstGeom prst="wedgeEllipseCallout">
            <a:avLst>
              <a:gd name="adj1" fmla="val 60706"/>
              <a:gd name="adj2" fmla="val -33684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94120" y="375780"/>
            <a:ext cx="535195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“We don’t know enough about what the Faculty is doing to advance equality, diversity and inclusion.”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321635" y="1922877"/>
            <a:ext cx="4227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“Isn’t Athena SWAN application just box ticking?”</a:t>
            </a:r>
            <a:endParaRPr lang="en-US" sz="2400" dirty="0"/>
          </a:p>
        </p:txBody>
      </p:sp>
      <p:pic>
        <p:nvPicPr>
          <p:cNvPr id="6" name="Picture 5" descr="Screen Shot 2018-09-18 at 15.29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68" y="3705976"/>
            <a:ext cx="4565088" cy="3032162"/>
          </a:xfrm>
          <a:prstGeom prst="rect">
            <a:avLst/>
          </a:prstGeom>
        </p:spPr>
      </p:pic>
      <p:pic>
        <p:nvPicPr>
          <p:cNvPr id="7" name="Picture 6" descr="blog-793047_128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68" y="2690632"/>
            <a:ext cx="1528988" cy="1015344"/>
          </a:xfrm>
          <a:prstGeom prst="rect">
            <a:avLst/>
          </a:prstGeom>
        </p:spPr>
      </p:pic>
      <p:pic>
        <p:nvPicPr>
          <p:cNvPr id="10" name="Picture 9" descr="Screen Shot 2018-09-10 at 22.21.1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237" y="3109909"/>
            <a:ext cx="4003278" cy="366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71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425086"/>
            <a:ext cx="7772400" cy="1470025"/>
          </a:xfrm>
        </p:spPr>
        <p:txBody>
          <a:bodyPr/>
          <a:lstStyle/>
          <a:p>
            <a:r>
              <a:rPr lang="en-US" sz="60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are our main challenges?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1210" y="1655957"/>
            <a:ext cx="861205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E</a:t>
            </a:r>
            <a:r>
              <a:rPr lang="en-US" sz="3200" dirty="0" smtClean="0"/>
              <a:t>mbracing a culture that values strength through diversity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Communication and engagement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err="1" smtClean="0"/>
              <a:t>Harmonising</a:t>
            </a:r>
            <a:r>
              <a:rPr lang="en-US" sz="3200" dirty="0"/>
              <a:t> </a:t>
            </a:r>
            <a:r>
              <a:rPr lang="en-US" sz="3200" dirty="0" smtClean="0"/>
              <a:t>and embedding policies and good practice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Developing a broader EDI agenda</a:t>
            </a:r>
            <a:endParaRPr lang="en-US" sz="3200" dirty="0"/>
          </a:p>
          <a:p>
            <a:pPr algn="ctr"/>
            <a:endParaRPr lang="en-US" sz="3200" dirty="0" smtClean="0"/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6672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0" y="164754"/>
            <a:ext cx="7772400" cy="1470025"/>
          </a:xfrm>
        </p:spPr>
        <p:txBody>
          <a:bodyPr/>
          <a:lstStyle/>
          <a:p>
            <a:r>
              <a:rPr lang="en-US" dirty="0"/>
              <a:t>What do we do?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95330" y="-330815"/>
            <a:ext cx="6010276" cy="1495397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1" rIns="91440" bIns="45721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 smtClean="0"/>
              <a:t>Find out more</a:t>
            </a:r>
            <a:endParaRPr lang="en-GB" sz="4800" dirty="0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2806948" y="5955774"/>
            <a:ext cx="3530103" cy="7249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1" rIns="91440" bIns="45721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401" dirty="0"/>
              <a:t>  @</a:t>
            </a:r>
            <a:r>
              <a:rPr lang="en-US" sz="2401" dirty="0" err="1"/>
              <a:t>FMSDiversityNCL</a:t>
            </a:r>
            <a:endParaRPr lang="en-US" sz="2401" dirty="0"/>
          </a:p>
          <a:p>
            <a:endParaRPr lang="en-US" sz="2401" dirty="0"/>
          </a:p>
          <a:p>
            <a:pPr algn="r"/>
            <a:endParaRPr lang="en-US" sz="2401" dirty="0"/>
          </a:p>
          <a:p>
            <a:pPr algn="r"/>
            <a:endParaRPr lang="en-US" sz="2401" dirty="0"/>
          </a:p>
          <a:p>
            <a:pPr algn="l"/>
            <a:endParaRPr lang="en-US" sz="2401" dirty="0"/>
          </a:p>
          <a:p>
            <a:pPr algn="r"/>
            <a:endParaRPr lang="en-US" sz="2401" dirty="0"/>
          </a:p>
          <a:p>
            <a:pPr algn="r"/>
            <a:endParaRPr lang="en-GB" sz="240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771" y="6031640"/>
            <a:ext cx="505563" cy="505563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1313784" y="1501131"/>
            <a:ext cx="6191822" cy="1022487"/>
          </a:xfrm>
          <a:prstGeom prst="rect">
            <a:avLst/>
          </a:prstGeom>
          <a:solidFill>
            <a:srgbClr val="FFFFFF">
              <a:alpha val="69000"/>
            </a:srgbClr>
          </a:solidFill>
        </p:spPr>
        <p:txBody>
          <a:bodyPr vert="horz" lIns="91440" tIns="45721" rIns="91440" bIns="45721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</a:rPr>
              <a:t>Contact me or the team: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  <a:hlinkClick r:id="rId4"/>
              </a:rPr>
              <a:t>candy.rowe@ncl.ac.uk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  <a:hlinkClick r:id="rId5"/>
              </a:rPr>
              <a:t>FMS.Diversity@ncl.ac.uk</a:t>
            </a:r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Check out our website and blog:</a:t>
            </a:r>
          </a:p>
          <a:p>
            <a:r>
              <a:rPr lang="en-US" sz="2400" dirty="0">
                <a:solidFill>
                  <a:schemeClr val="tx1"/>
                </a:solidFill>
                <a:hlinkClick r:id="rId6"/>
              </a:rPr>
              <a:t>https://www.ncl.ac.uk/medicalsciences/about/equality-</a:t>
            </a:r>
            <a:r>
              <a:rPr lang="en-US" sz="2400" dirty="0" smtClean="0">
                <a:solidFill>
                  <a:schemeClr val="tx1"/>
                </a:solidFill>
                <a:hlinkClick r:id="rId6"/>
              </a:rPr>
              <a:t>diversity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  <a:hlinkClick r:id="rId7"/>
              </a:rPr>
              <a:t>http://bit.ly</a:t>
            </a:r>
            <a:r>
              <a:rPr lang="en-US" sz="2400" dirty="0">
                <a:solidFill>
                  <a:schemeClr val="tx1"/>
                </a:solidFill>
                <a:hlinkClick r:id="rId7"/>
              </a:rPr>
              <a:t>/</a:t>
            </a:r>
            <a:r>
              <a:rPr lang="en-US" sz="2400" dirty="0" smtClean="0">
                <a:solidFill>
                  <a:schemeClr val="tx1"/>
                </a:solidFill>
                <a:hlinkClick r:id="rId7"/>
              </a:rPr>
              <a:t>EDIblog</a:t>
            </a:r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1482438" y="5366511"/>
            <a:ext cx="6191823" cy="696328"/>
          </a:xfrm>
          <a:prstGeom prst="rect">
            <a:avLst/>
          </a:prstGeom>
          <a:solidFill>
            <a:srgbClr val="FFFFFF">
              <a:alpha val="69000"/>
            </a:srgbClr>
          </a:solidFill>
        </p:spPr>
        <p:txBody>
          <a:bodyPr vert="horz" lIns="91440" tIns="45721" rIns="91440" bIns="45721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</a:rPr>
              <a:t>Follow us on twitter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29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505" y="259438"/>
            <a:ext cx="8876726" cy="984526"/>
          </a:xfrm>
          <a:solidFill>
            <a:schemeClr val="bg1">
              <a:alpha val="86000"/>
            </a:schemeClr>
          </a:solidFill>
        </p:spPr>
        <p:txBody>
          <a:bodyPr>
            <a:normAutofit/>
          </a:bodyPr>
          <a:lstStyle/>
          <a:p>
            <a:r>
              <a:rPr lang="en-US" sz="4000" dirty="0" smtClean="0"/>
              <a:t>My role and the EDI Team in the Faculty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596102" y="1386502"/>
            <a:ext cx="8215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Director of Equality, Diversity and </a:t>
            </a:r>
            <a:r>
              <a:rPr lang="en-US" sz="2400" b="1" dirty="0"/>
              <a:t>I</a:t>
            </a:r>
            <a:r>
              <a:rPr lang="en-US" sz="2400" b="1" dirty="0" smtClean="0"/>
              <a:t>nclusion: </a:t>
            </a:r>
            <a:r>
              <a:rPr lang="en-US" sz="2400" dirty="0" smtClean="0"/>
              <a:t>To be the strategic lead for EDI in the Faculty, and develop and implement policies, initiatives and cultural change in support of equality, diversity and inclusion </a:t>
            </a:r>
            <a:endParaRPr lang="en-US" sz="2400" dirty="0"/>
          </a:p>
        </p:txBody>
      </p:sp>
      <p:pic>
        <p:nvPicPr>
          <p:cNvPr id="3" name="Picture 2" descr="blog-photo-300x2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41" y="3282016"/>
            <a:ext cx="3986180" cy="29896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11814" y="4211337"/>
            <a:ext cx="36787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EDI Officer: </a:t>
            </a:r>
            <a:r>
              <a:rPr lang="en-US" sz="2400" dirty="0"/>
              <a:t>Ann </a:t>
            </a:r>
            <a:r>
              <a:rPr lang="en-US" sz="2400" dirty="0" smtClean="0"/>
              <a:t>Armstrong </a:t>
            </a:r>
          </a:p>
          <a:p>
            <a:endParaRPr lang="en-US" sz="2400" dirty="0"/>
          </a:p>
          <a:p>
            <a:r>
              <a:rPr lang="en-US" sz="2400" b="1" dirty="0" smtClean="0"/>
              <a:t>Athena SWAN Officer:</a:t>
            </a:r>
            <a:endParaRPr lang="en-US" sz="2400" b="1" dirty="0"/>
          </a:p>
          <a:p>
            <a:r>
              <a:rPr lang="en-US" sz="2400" dirty="0" err="1" smtClean="0"/>
              <a:t>Malasree</a:t>
            </a:r>
            <a:r>
              <a:rPr lang="en-US" sz="2400" dirty="0" smtClean="0"/>
              <a:t> Home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952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530"/>
            <a:ext cx="7772400" cy="1214375"/>
          </a:xfrm>
        </p:spPr>
        <p:txBody>
          <a:bodyPr/>
          <a:lstStyle/>
          <a:p>
            <a:r>
              <a:rPr lang="en-US" dirty="0" smtClean="0"/>
              <a:t>Overview of our Faculty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24701" y="1239750"/>
            <a:ext cx="77334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We’re large and have a global footprint</a:t>
            </a:r>
          </a:p>
          <a:p>
            <a:pPr algn="ctr"/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88" y="3076662"/>
            <a:ext cx="8852699" cy="2508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322" y="2280084"/>
            <a:ext cx="2074297" cy="728304"/>
          </a:xfrm>
          <a:prstGeom prst="rect">
            <a:avLst/>
          </a:prstGeom>
        </p:spPr>
      </p:pic>
      <p:pic>
        <p:nvPicPr>
          <p:cNvPr id="6" name="Picture 5" descr="See the source 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281" y="2280083"/>
            <a:ext cx="2063912" cy="7283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202663" y="5991640"/>
            <a:ext cx="705153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Nearly 2000 staff and over 5500 students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3388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06" y="1297193"/>
            <a:ext cx="9060797" cy="540720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14530"/>
            <a:ext cx="7772400" cy="1214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Overview of our Faculty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278557" y="5597838"/>
            <a:ext cx="2967548" cy="11065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07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175621"/>
            <a:ext cx="7772400" cy="1470025"/>
          </a:xfrm>
        </p:spPr>
        <p:txBody>
          <a:bodyPr/>
          <a:lstStyle/>
          <a:p>
            <a:r>
              <a:rPr lang="en-US" dirty="0" smtClean="0"/>
              <a:t>Athena SWAN Awards in FMS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39801" y="3284503"/>
            <a:ext cx="3824667" cy="3286820"/>
            <a:chOff x="4006965" y="128111"/>
            <a:chExt cx="3640062" cy="3895844"/>
          </a:xfrm>
        </p:grpSpPr>
        <p:sp>
          <p:nvSpPr>
            <p:cNvPr id="4" name="Rectangle 3"/>
            <p:cNvSpPr/>
            <p:nvPr/>
          </p:nvSpPr>
          <p:spPr>
            <a:xfrm>
              <a:off x="4006965" y="143027"/>
              <a:ext cx="3640062" cy="38809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006965" y="128111"/>
              <a:ext cx="364006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 smtClean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919255" y="3304908"/>
            <a:ext cx="3824667" cy="2585323"/>
          </a:xfrm>
          <a:prstGeom prst="rect">
            <a:avLst/>
          </a:prstGeom>
          <a:solidFill>
            <a:srgbClr val="CBAE8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School of Biomedical Sciences (BMS)</a:t>
            </a:r>
          </a:p>
          <a:p>
            <a:r>
              <a:rPr lang="en-US" dirty="0" smtClean="0"/>
              <a:t>BRONZE 2015</a:t>
            </a:r>
          </a:p>
          <a:p>
            <a:r>
              <a:rPr lang="en-US" b="1" dirty="0"/>
              <a:t>School of Medical Education (SME)</a:t>
            </a:r>
          </a:p>
          <a:p>
            <a:r>
              <a:rPr lang="en-US" dirty="0"/>
              <a:t>BRONZE </a:t>
            </a:r>
            <a:r>
              <a:rPr lang="en-US" dirty="0" smtClean="0"/>
              <a:t>2015</a:t>
            </a:r>
          </a:p>
          <a:p>
            <a:r>
              <a:rPr lang="en-US" b="1" dirty="0"/>
              <a:t>School of Dental Sciences (SDS)</a:t>
            </a:r>
          </a:p>
          <a:p>
            <a:r>
              <a:rPr lang="en-US" dirty="0"/>
              <a:t>BRONZE </a:t>
            </a:r>
            <a:r>
              <a:rPr lang="en-US" dirty="0" smtClean="0"/>
              <a:t>2015</a:t>
            </a:r>
          </a:p>
          <a:p>
            <a:r>
              <a:rPr lang="en-US" b="1" dirty="0"/>
              <a:t>Institute of Cell and Molecular Biosciences (</a:t>
            </a:r>
            <a:r>
              <a:rPr lang="en-US" b="1" dirty="0" err="1"/>
              <a:t>ICaMB</a:t>
            </a:r>
            <a:r>
              <a:rPr lang="en-US" b="1" dirty="0"/>
              <a:t>)</a:t>
            </a:r>
          </a:p>
          <a:p>
            <a:r>
              <a:rPr lang="en-US" dirty="0"/>
              <a:t>BRONZE </a:t>
            </a:r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26842" y="3314781"/>
            <a:ext cx="38659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Institute of Health &amp; Society (IHS)</a:t>
            </a:r>
          </a:p>
          <a:p>
            <a:r>
              <a:rPr lang="en-US" dirty="0"/>
              <a:t>SILVER 2011, 2014</a:t>
            </a:r>
          </a:p>
          <a:p>
            <a:r>
              <a:rPr lang="en-US" b="1" dirty="0"/>
              <a:t>Institute of Cellular Medicine (ICM)</a:t>
            </a:r>
          </a:p>
          <a:p>
            <a:r>
              <a:rPr lang="en-US" dirty="0"/>
              <a:t>SILVER 2013, 2016</a:t>
            </a:r>
          </a:p>
          <a:p>
            <a:r>
              <a:rPr lang="en-US" b="1" dirty="0"/>
              <a:t>Institute of Genetic Medicine (IGM)</a:t>
            </a:r>
          </a:p>
          <a:p>
            <a:r>
              <a:rPr lang="en-US" dirty="0"/>
              <a:t>BRONZE 2014, SILVER 2015 </a:t>
            </a:r>
          </a:p>
          <a:p>
            <a:r>
              <a:rPr lang="en-US" b="1" dirty="0"/>
              <a:t>Institute of Neuroscience (</a:t>
            </a:r>
            <a:r>
              <a:rPr lang="en-US" b="1" dirty="0" err="1"/>
              <a:t>IoN</a:t>
            </a:r>
            <a:r>
              <a:rPr lang="en-US" b="1" dirty="0"/>
              <a:t>)</a:t>
            </a:r>
          </a:p>
          <a:p>
            <a:r>
              <a:rPr lang="en-US" dirty="0"/>
              <a:t>SILVER 2015</a:t>
            </a:r>
          </a:p>
          <a:p>
            <a:r>
              <a:rPr lang="en-US" b="1" dirty="0"/>
              <a:t>Northern Institute for Cancer Research (NICR</a:t>
            </a:r>
            <a:r>
              <a:rPr lang="en-US" b="1" dirty="0" smtClean="0"/>
              <a:t>)</a:t>
            </a:r>
          </a:p>
          <a:p>
            <a:r>
              <a:rPr lang="en-US" dirty="0"/>
              <a:t>SILVER 2015</a:t>
            </a:r>
          </a:p>
          <a:p>
            <a:endParaRPr lang="en-US" b="1" dirty="0"/>
          </a:p>
        </p:txBody>
      </p:sp>
      <p:pic>
        <p:nvPicPr>
          <p:cNvPr id="7" name="Picture 6" descr="athena-swan-silver-award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74" y="1185543"/>
            <a:ext cx="3459979" cy="1908077"/>
          </a:xfrm>
          <a:prstGeom prst="rect">
            <a:avLst/>
          </a:prstGeom>
        </p:spPr>
      </p:pic>
      <p:pic>
        <p:nvPicPr>
          <p:cNvPr id="30" name="Picture 29" descr="AS_RGB_Bronze-Awar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195" y="1203488"/>
            <a:ext cx="3356310" cy="189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68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06" y="1297193"/>
            <a:ext cx="9060797" cy="540720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65598" y="5610796"/>
            <a:ext cx="2967548" cy="11065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3330154" y="994998"/>
            <a:ext cx="2823191" cy="2740901"/>
            <a:chOff x="3407908" y="1435570"/>
            <a:chExt cx="2823191" cy="274090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07908" y="1435570"/>
              <a:ext cx="2823191" cy="2740901"/>
            </a:xfrm>
            <a:prstGeom prst="rect">
              <a:avLst/>
            </a:prstGeom>
          </p:spPr>
        </p:pic>
        <p:pic>
          <p:nvPicPr>
            <p:cNvPr id="8" name="Picture 7" descr="AS_RGB_Silver-Award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8007" y="2943075"/>
              <a:ext cx="945366" cy="532392"/>
            </a:xfrm>
            <a:prstGeom prst="rect">
              <a:avLst/>
            </a:prstGeom>
          </p:spPr>
        </p:pic>
        <p:pic>
          <p:nvPicPr>
            <p:cNvPr id="9" name="Picture 8" descr="AS_RGB_Bronze-Award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4791" y="2251675"/>
              <a:ext cx="901324" cy="50758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137130" y="2169374"/>
              <a:ext cx="7472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 74%</a:t>
              </a:r>
              <a:endParaRPr lang="en-GB" sz="2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46071" y="1813191"/>
              <a:ext cx="8449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24%</a:t>
              </a:r>
              <a:endParaRPr lang="en-GB" sz="2400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3625915" y="3722942"/>
            <a:ext cx="2088582" cy="5402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85800" y="-17562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Athena SWAN Awards in FMS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86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07865"/>
            <a:ext cx="7772400" cy="1470025"/>
          </a:xfrm>
        </p:spPr>
        <p:txBody>
          <a:bodyPr/>
          <a:lstStyle/>
          <a:p>
            <a:r>
              <a:rPr lang="en-US" sz="60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6600" dirty="0" smtClean="0"/>
              <a:t>Five</a:t>
            </a:r>
            <a:r>
              <a:rPr lang="en-US" dirty="0" smtClean="0"/>
              <a:t> benefits to working on EDI at a Faculty  level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131674" y="6131635"/>
            <a:ext cx="3104663" cy="3848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9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07865"/>
            <a:ext cx="7772400" cy="1470025"/>
          </a:xfrm>
        </p:spPr>
        <p:txBody>
          <a:bodyPr/>
          <a:lstStyle/>
          <a:p>
            <a:r>
              <a:rPr lang="en-US" sz="8000" dirty="0" smtClean="0"/>
              <a:t>1</a:t>
            </a:r>
            <a:r>
              <a:rPr lang="en-US" sz="60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 can develop a more cohesive and ambitious Faculty-wide EDI vision and strategy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131674" y="6131635"/>
            <a:ext cx="3104663" cy="3848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05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5600</TotalTime>
  <Words>675</Words>
  <Application>Microsoft Office PowerPoint</Application>
  <PresentationFormat>On-screen Show (4:3)</PresentationFormat>
  <Paragraphs>130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Office Theme</vt:lpstr>
      <vt:lpstr>Thinking Big: Our Faculty approach to EDI</vt:lpstr>
      <vt:lpstr>My role and the EDI Team in the Faculty</vt:lpstr>
      <vt:lpstr>My role and the EDI Team in the Faculty</vt:lpstr>
      <vt:lpstr>Overview of our Faculty</vt:lpstr>
      <vt:lpstr>PowerPoint Presentation</vt:lpstr>
      <vt:lpstr>Athena SWAN Awards in FMS</vt:lpstr>
      <vt:lpstr>PowerPoint Presentation</vt:lpstr>
      <vt:lpstr>  Five benefits to working on EDI at a Faculty  level</vt:lpstr>
      <vt:lpstr>1  We can develop a more cohesive and ambitious Faculty-wide EDI vision and strategy</vt:lpstr>
      <vt:lpstr>PowerPoint Presentation</vt:lpstr>
      <vt:lpstr>2  We can tackle bigger issues that lie outside the immediate control of individual units with more resource </vt:lpstr>
      <vt:lpstr>PowerPoint Presentation</vt:lpstr>
      <vt:lpstr>3  We can better embed EDI across Faculty business </vt:lpstr>
      <vt:lpstr>PowerPoint Presentation</vt:lpstr>
      <vt:lpstr>4  Pooling data helps us identify issues and give new perspectives</vt:lpstr>
      <vt:lpstr>PowerPoint Presentation</vt:lpstr>
      <vt:lpstr>PowerPoint Presentation</vt:lpstr>
      <vt:lpstr>5  Free-up time from making multiple (often overlapping) Athena SWAN applications to work as a team</vt:lpstr>
      <vt:lpstr>PowerPoint Presentation</vt:lpstr>
      <vt:lpstr>PowerPoint Presentation</vt:lpstr>
      <vt:lpstr>PowerPoint Presentation</vt:lpstr>
      <vt:lpstr>  What are our main challenges?</vt:lpstr>
      <vt:lpstr>What do we do?</vt:lpstr>
    </vt:vector>
  </TitlesOfParts>
  <Company>Newcastle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Director of Diversity</dc:title>
  <dc:creator>Candy Rowe</dc:creator>
  <cp:lastModifiedBy>MARSHALL Laura</cp:lastModifiedBy>
  <cp:revision>108</cp:revision>
  <dcterms:created xsi:type="dcterms:W3CDTF">2016-04-11T10:29:15Z</dcterms:created>
  <dcterms:modified xsi:type="dcterms:W3CDTF">2018-09-19T12:43:21Z</dcterms:modified>
</cp:coreProperties>
</file>